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7" r:id="rId4"/>
    <p:sldId id="266" r:id="rId5"/>
    <p:sldId id="265" r:id="rId6"/>
    <p:sldId id="264" r:id="rId7"/>
    <p:sldId id="263" r:id="rId8"/>
    <p:sldId id="271" r:id="rId9"/>
    <p:sldId id="262" r:id="rId10"/>
    <p:sldId id="261" r:id="rId11"/>
    <p:sldId id="268" r:id="rId12"/>
    <p:sldId id="269" r:id="rId13"/>
    <p:sldId id="270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556D2-1AA6-4629-93D7-0DDA9C191EC1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44A5E-6398-4457-A933-087DB7061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3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44A5E-6398-4457-A933-087DB70613C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5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1EEE-D456-441A-8D33-36CE3EFB95B2}" type="datetime1">
              <a:rPr lang="ru-RU" smtClean="0"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6E7-06C6-49F3-A49E-57F54CE1F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2390-005A-4857-BCA8-4F062D9DCEFA}" type="datetime1">
              <a:rPr lang="ru-RU" smtClean="0"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6E7-06C6-49F3-A49E-57F54CE1F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5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E97F-3125-4C87-A866-A2BFA2466159}" type="datetime1">
              <a:rPr lang="ru-RU" smtClean="0"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6E7-06C6-49F3-A49E-57F54CE1F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3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EE68-27AF-4625-9CD9-61B63D60BB92}" type="datetime1">
              <a:rPr lang="ru-RU" smtClean="0"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6E7-06C6-49F3-A49E-57F54CE1F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7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A224-07FC-4680-8481-7D4DB982B4E2}" type="datetime1">
              <a:rPr lang="ru-RU" smtClean="0"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6E7-06C6-49F3-A49E-57F54CE1F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C5EC-2CE7-4F55-B097-A537E7335178}" type="datetime1">
              <a:rPr lang="ru-RU" smtClean="0"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6E7-06C6-49F3-A49E-57F54CE1F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28E4-6045-4397-A122-E140F84A6253}" type="datetime1">
              <a:rPr lang="ru-RU" smtClean="0"/>
              <a:t>26.06.2019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6E7-06C6-49F3-A49E-57F54CE1F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C18F-E351-489D-9D52-DF98428E672E}" type="datetime1">
              <a:rPr lang="ru-RU" smtClean="0"/>
              <a:t>26.06.2019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6E7-06C6-49F3-A49E-57F54CE1F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7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162E-5AB4-424C-81F9-ADAD718659D1}" type="datetime1">
              <a:rPr lang="ru-RU" smtClean="0"/>
              <a:t>26.06.2019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6E7-06C6-49F3-A49E-57F54CE1F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40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7013-C4AB-488D-9358-1B62F9A79380}" type="datetime1">
              <a:rPr lang="ru-RU" smtClean="0"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6E7-06C6-49F3-A49E-57F54CE1F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37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3186-1DFB-4465-9223-14F4DFE1058C}" type="datetime1">
              <a:rPr lang="ru-RU" smtClean="0"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6E7-06C6-49F3-A49E-57F54CE1F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8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063A7-CC92-4A3C-875F-45FCA6E82C60}" type="datetime1">
              <a:rPr lang="ru-RU" smtClean="0"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16E7-06C6-49F3-A49E-57F54CE1F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4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0506" y="2204790"/>
            <a:ext cx="8166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Методологический подход к определению оптимального состава средств оперативного обеспечения пространственными данными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87703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Л.И. Яблонский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к.т.н.,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с.н.с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.,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заместитель директора по научной работе ФГБУ науки НГИЦ РАН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211263" y="282507"/>
            <a:ext cx="64087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Федеральное государственное бюджетное учреждение науки Научный геоинформационный центр </a:t>
            </a:r>
          </a:p>
          <a:p>
            <a:pPr algn="ctr"/>
            <a:r>
              <a:rPr lang="ru-RU" b="1" dirty="0" smtClean="0"/>
              <a:t>Российской академии наук (НГИЦ РАН)</a:t>
            </a:r>
            <a:endParaRPr lang="ru-RU" b="1" dirty="0"/>
          </a:p>
        </p:txBody>
      </p:sp>
      <p:pic>
        <p:nvPicPr>
          <p:cNvPr id="1027" name="Picture 3" descr="D:\Irina\Desktop\Яблонский\логотип 4 - копия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4172"/>
            <a:ext cx="1342817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8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2"/>
          <a:stretch/>
        </p:blipFill>
        <p:spPr bwMode="auto">
          <a:xfrm>
            <a:off x="206250" y="836712"/>
            <a:ext cx="8686230" cy="556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8316416" y="6165304"/>
            <a:ext cx="636167" cy="63616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10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9474" y="26064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Диаграмма расхождений в длительности операций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06347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616"/>
            <a:ext cx="8719938" cy="646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755195" y="692696"/>
                <a:ext cx="1568571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sz="2000" dirty="0" smtClean="0"/>
                  <a:t> = 0)</a:t>
                </a:r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195" y="692696"/>
                <a:ext cx="1568571" cy="413511"/>
              </a:xfrm>
              <a:prstGeom prst="rect">
                <a:avLst/>
              </a:prstGeom>
              <a:blipFill rotWithShape="1">
                <a:blip r:embed="rId3"/>
                <a:stretch>
                  <a:fillRect l="-17121" t="-119403" r="-3502" b="-1791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4788024" y="4653136"/>
            <a:ext cx="3943940" cy="790567"/>
            <a:chOff x="5200690" y="3400615"/>
            <a:chExt cx="3943940" cy="79056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5200690" y="3400615"/>
              <a:ext cx="2592288" cy="790567"/>
              <a:chOff x="5940152" y="4437112"/>
              <a:chExt cx="2592288" cy="7905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5940152" y="4437112"/>
                    <a:ext cx="2466957" cy="3942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ru-RU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доп.расп.</m:t>
                                  </m:r>
                                </m:e>
                              </m:d>
                            </m:sub>
                          </m:sSub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7.0 (час.)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0152" y="4437112"/>
                    <a:ext cx="2466957" cy="3942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6154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5940152" y="4833469"/>
                    <a:ext cx="2458943" cy="3942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ru-RU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син.расп.</m:t>
                                  </m:r>
                                </m:e>
                              </m:d>
                            </m:sub>
                          </m:sSub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3.5 (час.)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0152" y="4833469"/>
                    <a:ext cx="2458943" cy="3942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6154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Правая фигурная скобка 4"/>
              <p:cNvSpPr/>
              <p:nvPr/>
            </p:nvSpPr>
            <p:spPr>
              <a:xfrm>
                <a:off x="8399095" y="4437112"/>
                <a:ext cx="133345" cy="790567"/>
              </a:xfrm>
              <a:prstGeom prst="rightBrac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792978" y="3610159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 сравнение</a:t>
              </a:r>
              <a:endParaRPr lang="ru-RU" dirty="0"/>
            </a:p>
          </p:txBody>
        </p:sp>
      </p:grpSp>
      <p:sp>
        <p:nvSpPr>
          <p:cNvPr id="11" name="Овал 10"/>
          <p:cNvSpPr/>
          <p:nvPr/>
        </p:nvSpPr>
        <p:spPr>
          <a:xfrm>
            <a:off x="8316416" y="6165304"/>
            <a:ext cx="636167" cy="63616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6748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42875"/>
            <a:ext cx="894397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8316416" y="6165304"/>
            <a:ext cx="636167" cy="63616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12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99" y="4437112"/>
            <a:ext cx="792088" cy="27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411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1438"/>
            <a:ext cx="8429625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8316416" y="6165304"/>
            <a:ext cx="636167" cy="63616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13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1787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Блок-схема модели обеспечения пространственными данными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9180" y="1349549"/>
            <a:ext cx="2232248" cy="6392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Потребители пространственных данных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349549"/>
            <a:ext cx="2232248" cy="6392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Подготовка заявлений и договорных документов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1349548"/>
            <a:ext cx="2232248" cy="6392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Прием заявлений и договорных документов</a:t>
            </a:r>
            <a:endParaRPr lang="ru-RU" sz="1400" dirty="0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6336196" y="2276872"/>
            <a:ext cx="2736304" cy="871761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Проверка корректности</a:t>
            </a:r>
            <a:endParaRPr lang="ru-RU" sz="1400" dirty="0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6336196" y="3429000"/>
            <a:ext cx="2736304" cy="871761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Определение наличия данных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4581128"/>
            <a:ext cx="2232248" cy="6392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Заключение договоров на обеспечение данными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88224" y="5517231"/>
            <a:ext cx="2232248" cy="6392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Подготовка данных для передачи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5517232"/>
            <a:ext cx="2232248" cy="6392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Получение пространственных данных</a:t>
            </a:r>
            <a:endParaRPr lang="ru-RU" sz="1400" dirty="0"/>
          </a:p>
        </p:txBody>
      </p:sp>
      <p:cxnSp>
        <p:nvCxnSpPr>
          <p:cNvPr id="14" name="Прямая со стрелкой 13"/>
          <p:cNvCxnSpPr>
            <a:stCxn id="4" idx="3"/>
            <a:endCxn id="5" idx="1"/>
          </p:cNvCxnSpPr>
          <p:nvPr/>
        </p:nvCxnSpPr>
        <p:spPr>
          <a:xfrm>
            <a:off x="2571428" y="1669195"/>
            <a:ext cx="2723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3"/>
            <a:endCxn id="6" idx="1"/>
          </p:cNvCxnSpPr>
          <p:nvPr/>
        </p:nvCxnSpPr>
        <p:spPr>
          <a:xfrm flipV="1">
            <a:off x="5076056" y="1669194"/>
            <a:ext cx="15121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076056" y="1484784"/>
            <a:ext cx="15121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066270" y="1804863"/>
            <a:ext cx="15121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066270" y="1983952"/>
            <a:ext cx="1512168" cy="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35701" y="1992214"/>
            <a:ext cx="1773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(«входная очередь»)</a:t>
            </a:r>
            <a:endParaRPr lang="ru-RU" sz="1400" dirty="0"/>
          </a:p>
        </p:txBody>
      </p:sp>
      <p:cxnSp>
        <p:nvCxnSpPr>
          <p:cNvPr id="24" name="Прямая со стрелкой 23"/>
          <p:cNvCxnSpPr>
            <a:stCxn id="6" idx="2"/>
            <a:endCxn id="7" idx="0"/>
          </p:cNvCxnSpPr>
          <p:nvPr/>
        </p:nvCxnSpPr>
        <p:spPr>
          <a:xfrm>
            <a:off x="7704348" y="1988839"/>
            <a:ext cx="0" cy="288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  <a:endCxn id="9" idx="0"/>
          </p:cNvCxnSpPr>
          <p:nvPr/>
        </p:nvCxnSpPr>
        <p:spPr>
          <a:xfrm>
            <a:off x="7704348" y="3148633"/>
            <a:ext cx="0" cy="280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9" idx="2"/>
            <a:endCxn id="10" idx="0"/>
          </p:cNvCxnSpPr>
          <p:nvPr/>
        </p:nvCxnSpPr>
        <p:spPr>
          <a:xfrm>
            <a:off x="7704348" y="4300761"/>
            <a:ext cx="0" cy="280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0" idx="2"/>
            <a:endCxn id="11" idx="0"/>
          </p:cNvCxnSpPr>
          <p:nvPr/>
        </p:nvCxnSpPr>
        <p:spPr>
          <a:xfrm>
            <a:off x="7704348" y="5220419"/>
            <a:ext cx="0" cy="296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1" idx="1"/>
            <a:endCxn id="12" idx="3"/>
          </p:cNvCxnSpPr>
          <p:nvPr/>
        </p:nvCxnSpPr>
        <p:spPr>
          <a:xfrm flipH="1">
            <a:off x="2555776" y="5836877"/>
            <a:ext cx="40324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12" idx="1"/>
            <a:endCxn id="4" idx="1"/>
          </p:cNvCxnSpPr>
          <p:nvPr/>
        </p:nvCxnSpPr>
        <p:spPr>
          <a:xfrm rot="10800000" flipH="1">
            <a:off x="323528" y="1669196"/>
            <a:ext cx="15652" cy="4167683"/>
          </a:xfrm>
          <a:prstGeom prst="bentConnector3">
            <a:avLst>
              <a:gd name="adj1" fmla="val -146051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7" idx="1"/>
            <a:endCxn id="4" idx="2"/>
          </p:cNvCxnSpPr>
          <p:nvPr/>
        </p:nvCxnSpPr>
        <p:spPr>
          <a:xfrm rot="10800000">
            <a:off x="1455304" y="1988841"/>
            <a:ext cx="4880892" cy="72391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stCxn id="9" idx="1"/>
            <a:endCxn id="4" idx="2"/>
          </p:cNvCxnSpPr>
          <p:nvPr/>
        </p:nvCxnSpPr>
        <p:spPr>
          <a:xfrm rot="10800000">
            <a:off x="1455304" y="1988841"/>
            <a:ext cx="4880892" cy="187604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10" idx="1"/>
            <a:endCxn id="4" idx="2"/>
          </p:cNvCxnSpPr>
          <p:nvPr/>
        </p:nvCxnSpPr>
        <p:spPr>
          <a:xfrm rot="10800000">
            <a:off x="1455304" y="1988840"/>
            <a:ext cx="5132920" cy="291193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182034" y="2712752"/>
            <a:ext cx="68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«нет»</a:t>
            </a:r>
            <a:endParaRPr lang="ru-RU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5182034" y="3877714"/>
            <a:ext cx="68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«нет»</a:t>
            </a:r>
            <a:endParaRPr lang="ru-RU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5264402" y="4916164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«да»</a:t>
            </a:r>
            <a:endParaRPr lang="ru-RU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847444" y="3313345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«да»</a:t>
            </a:r>
            <a:endParaRPr lang="ru-RU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108423" y="4238531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«да»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45692" y="2734493"/>
                <a:ext cx="2123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5 </m:t>
                          </m:r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раб.дней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92" y="2734493"/>
                <a:ext cx="2123851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664097" y="3877714"/>
                <a:ext cx="22574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раб.дней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97" y="3877714"/>
                <a:ext cx="225741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638337" y="4900775"/>
                <a:ext cx="22574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раб.дней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37" y="4900775"/>
                <a:ext cx="225741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Овал 34"/>
          <p:cNvSpPr/>
          <p:nvPr/>
        </p:nvSpPr>
        <p:spPr>
          <a:xfrm>
            <a:off x="8316416" y="6165304"/>
            <a:ext cx="636167" cy="63616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14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51932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07427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606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График интенсивности поступления заявлений на обеспечение пространственными данными</a:t>
            </a:r>
          </a:p>
        </p:txBody>
      </p:sp>
      <p:sp>
        <p:nvSpPr>
          <p:cNvPr id="5" name="Овал 4"/>
          <p:cNvSpPr/>
          <p:nvPr/>
        </p:nvSpPr>
        <p:spPr>
          <a:xfrm>
            <a:off x="8316416" y="6165304"/>
            <a:ext cx="636167" cy="63616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15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5369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853" y="2851121"/>
            <a:ext cx="816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7703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Л.И. Яблонский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к.т.н.,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с.н.с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.,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заместитель директора по научной работе ФГБУ науки НГИЦ РАН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211263" y="282507"/>
            <a:ext cx="64087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Федеральное государственное бюджетное учреждение науки Научный геоинформационный центр </a:t>
            </a:r>
          </a:p>
          <a:p>
            <a:pPr algn="ctr"/>
            <a:r>
              <a:rPr lang="ru-RU" b="1" dirty="0" smtClean="0"/>
              <a:t>Российской академии наук (НГИЦ РАН)</a:t>
            </a:r>
            <a:endParaRPr lang="ru-RU" b="1" dirty="0"/>
          </a:p>
        </p:txBody>
      </p:sp>
      <p:pic>
        <p:nvPicPr>
          <p:cNvPr id="6" name="Picture 3" descr="D:\Irina\Desktop\Яблонский\логотип 4 - копия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4172"/>
            <a:ext cx="1342817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3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5763"/>
            <a:ext cx="895350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8383227" y="6220210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3844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5754" b="27001"/>
          <a:stretch/>
        </p:blipFill>
        <p:spPr bwMode="auto">
          <a:xfrm>
            <a:off x="1132614" y="1340768"/>
            <a:ext cx="6912768" cy="244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8383227" y="6220210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550" y="230203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Состав методов моделирования и оптимизации системы обеспечения</a:t>
            </a:r>
            <a:endParaRPr 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4135707"/>
            <a:ext cx="2761456" cy="4587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Оптимизация системы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1919" y="5039729"/>
            <a:ext cx="2515993" cy="11046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Методы оптимизации (методы теории исследования операций)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1000" y="5039729"/>
            <a:ext cx="2515993" cy="4059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Теория расписаний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31001" y="5589654"/>
            <a:ext cx="2515993" cy="5547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Система массового обслуживания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59459" y="5664057"/>
            <a:ext cx="2515993" cy="4059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Теория расписаний</a:t>
            </a:r>
            <a:endParaRPr lang="ru-RU" sz="1600" dirty="0"/>
          </a:p>
        </p:txBody>
      </p:sp>
      <p:cxnSp>
        <p:nvCxnSpPr>
          <p:cNvPr id="12" name="Соединительная линия уступом 11"/>
          <p:cNvCxnSpPr>
            <a:stCxn id="2" idx="1"/>
            <a:endCxn id="3" idx="0"/>
          </p:cNvCxnSpPr>
          <p:nvPr/>
        </p:nvCxnSpPr>
        <p:spPr>
          <a:xfrm rot="10800000" flipV="1">
            <a:off x="1859916" y="4365103"/>
            <a:ext cx="839876" cy="674625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" idx="1"/>
          </p:cNvCxnSpPr>
          <p:nvPr/>
        </p:nvCxnSpPr>
        <p:spPr>
          <a:xfrm>
            <a:off x="3117912" y="5242707"/>
            <a:ext cx="21308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117913" y="5855641"/>
            <a:ext cx="21308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3"/>
            <a:endCxn id="9" idx="1"/>
          </p:cNvCxnSpPr>
          <p:nvPr/>
        </p:nvCxnSpPr>
        <p:spPr>
          <a:xfrm>
            <a:off x="5846994" y="5867035"/>
            <a:ext cx="512465" cy="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26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4055"/>
            <a:ext cx="8161414" cy="63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8383227" y="6220210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4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418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/>
          <a:stretch/>
        </p:blipFill>
        <p:spPr bwMode="auto">
          <a:xfrm>
            <a:off x="467544" y="116632"/>
            <a:ext cx="8508840" cy="643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8383227" y="6220210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5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8653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81" y="260648"/>
            <a:ext cx="5762460" cy="63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8383227" y="6220210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6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143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1"/>
          <a:stretch/>
        </p:blipFill>
        <p:spPr bwMode="auto">
          <a:xfrm>
            <a:off x="171747" y="1524000"/>
            <a:ext cx="8794872" cy="45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Расписание создания цифровых </a:t>
            </a:r>
            <a:r>
              <a:rPr lang="ru-RU" sz="2400" dirty="0" err="1" smtClean="0"/>
              <a:t>ортофотопланов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1) Графиком </a:t>
            </a:r>
            <a:r>
              <a:rPr lang="ru-RU" sz="2400" dirty="0" err="1" smtClean="0"/>
              <a:t>Гантта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8383227" y="6220210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7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9994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Расписание создания цифровых </a:t>
            </a:r>
            <a:r>
              <a:rPr lang="ru-RU" sz="2400" dirty="0" err="1" smtClean="0"/>
              <a:t>ортофотопланов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2) Формализованным таблично-матричным отображением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20947"/>
              </p:ext>
            </p:extLst>
          </p:nvPr>
        </p:nvGraphicFramePr>
        <p:xfrm>
          <a:off x="323528" y="1628802"/>
          <a:ext cx="8496943" cy="446490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3849"/>
                <a:gridCol w="1213849"/>
                <a:gridCol w="956678"/>
                <a:gridCol w="1152128"/>
                <a:gridCol w="1532741"/>
                <a:gridCol w="1213849"/>
                <a:gridCol w="1213849"/>
              </a:tblGrid>
              <a:tr h="5984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Номер ЦОФП (</a:t>
                      </a:r>
                      <a:r>
                        <a:rPr lang="en-US" sz="1600" dirty="0" smtClean="0"/>
                        <a:t>N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Номер прибора (М)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Временные параметры технологического цикла (</a:t>
                      </a:r>
                      <a:r>
                        <a:rPr lang="en-US" sz="1600" dirty="0" smtClean="0"/>
                        <a:t>t)</a:t>
                      </a:r>
                      <a:r>
                        <a:rPr lang="ru-RU" sz="1600" dirty="0" smtClean="0"/>
                        <a:t> (в часах)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Время ожидания (</a:t>
                      </a:r>
                      <a:r>
                        <a:rPr lang="ru-RU" sz="1600" dirty="0" smtClean="0">
                          <a:sym typeface="Symbol"/>
                        </a:rPr>
                        <a:t></a:t>
                      </a:r>
                      <a:r>
                        <a:rPr lang="en-US" sz="1600" dirty="0" smtClean="0">
                          <a:sym typeface="Symbol"/>
                        </a:rPr>
                        <a:t>t)</a:t>
                      </a:r>
                      <a:r>
                        <a:rPr lang="ru-RU" sz="1600" dirty="0" smtClean="0">
                          <a:sym typeface="Symbol"/>
                        </a:rPr>
                        <a:t> (в часах)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33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Начало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Окончание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Длительность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Прибора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Операции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3310">
                <a:tc rowSpan="7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1.5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0.5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0.0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0.0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33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3.5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5.0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1.5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0.0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2.0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33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r>
                        <a:rPr lang="ru-RU" sz="1600" dirty="0" smtClean="0"/>
                        <a:t>.0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6.0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1.0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0.5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33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6.0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6.5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0.5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1.0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0.0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33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6.5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6.8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0.3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1.2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33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6.8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7.0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0.2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1.3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33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Итого: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4.0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2.0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8383227" y="6220210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8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6806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5"/>
          <a:stretch/>
        </p:blipFill>
        <p:spPr bwMode="auto">
          <a:xfrm>
            <a:off x="200025" y="2204864"/>
            <a:ext cx="8743950" cy="454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606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Критерий оптимальности и закономерность нахождения начала операции в расписании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899592" y="1326755"/>
            <a:ext cx="6277950" cy="792088"/>
            <a:chOff x="899592" y="1326755"/>
            <a:chExt cx="6277950" cy="7920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99592" y="1493954"/>
                  <a:ext cx="2664296" cy="413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𝑇</m:t>
                      </m:r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</m:oMath>
                  </a14:m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</m:oMath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1493954"/>
                  <a:ext cx="2664296" cy="41351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17647" r="-2288" b="-17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Прямая со стрелкой 5"/>
            <p:cNvCxnSpPr>
              <a:stCxn id="3" idx="3"/>
            </p:cNvCxnSpPr>
            <p:nvPr/>
          </p:nvCxnSpPr>
          <p:spPr>
            <a:xfrm flipV="1">
              <a:off x="3563888" y="1700709"/>
              <a:ext cx="108012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860032" y="1538133"/>
                  <a:ext cx="6422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𝑚𝑖𝑛</m:t>
                      </m:r>
                    </m:oMath>
                  </a14:m>
                  <a:r>
                    <a:rPr lang="en-US" dirty="0" smtClean="0"/>
                    <a:t> 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032" y="1538133"/>
                  <a:ext cx="64229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Правая фигурная скобка 13"/>
            <p:cNvSpPr/>
            <p:nvPr/>
          </p:nvSpPr>
          <p:spPr>
            <a:xfrm>
              <a:off x="5492774" y="1326755"/>
              <a:ext cx="293812" cy="792088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40152" y="1538133"/>
              <a:ext cx="1237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</a:t>
              </a:r>
              <a:r>
                <a:rPr lang="ru-RU" dirty="0" smtClean="0"/>
                <a:t>критерий</a:t>
              </a:r>
              <a:endParaRPr lang="ru-RU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81203" y="4221088"/>
            <a:ext cx="192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ru-RU" dirty="0" smtClean="0"/>
              <a:t>закономерность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383227" y="6220210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9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34995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354</Words>
  <Application>Microsoft Office PowerPoint</Application>
  <PresentationFormat>Экран (4:3)</PresentationFormat>
  <Paragraphs>113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User5</dc:creator>
  <cp:lastModifiedBy>User5</cp:lastModifiedBy>
  <cp:revision>13</cp:revision>
  <dcterms:created xsi:type="dcterms:W3CDTF">2019-06-13T10:42:42Z</dcterms:created>
  <dcterms:modified xsi:type="dcterms:W3CDTF">2019-06-26T10:31:36Z</dcterms:modified>
</cp:coreProperties>
</file>